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27" r:id="rId2"/>
    <p:sldId id="428" r:id="rId3"/>
    <p:sldId id="444" r:id="rId4"/>
    <p:sldId id="432" r:id="rId5"/>
    <p:sldId id="443" r:id="rId6"/>
    <p:sldId id="445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8" r:id="rId19"/>
    <p:sldId id="457" r:id="rId20"/>
    <p:sldId id="459" r:id="rId21"/>
    <p:sldId id="461" r:id="rId22"/>
    <p:sldId id="462" r:id="rId23"/>
    <p:sldId id="463" r:id="rId24"/>
    <p:sldId id="465" r:id="rId25"/>
    <p:sldId id="467" r:id="rId26"/>
    <p:sldId id="469" r:id="rId27"/>
    <p:sldId id="468" r:id="rId28"/>
    <p:sldId id="470" r:id="rId29"/>
    <p:sldId id="471" r:id="rId30"/>
    <p:sldId id="472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8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8" autoAdjust="0"/>
    <p:restoredTop sz="92193"/>
  </p:normalViewPr>
  <p:slideViewPr>
    <p:cSldViewPr snapToGrid="0">
      <p:cViewPr varScale="1">
        <p:scale>
          <a:sx n="82" d="100"/>
          <a:sy n="82" d="100"/>
        </p:scale>
        <p:origin x="176" y="1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2018. 3. 5.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이번 장에서는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상의 시스템 보안에 가장 중요한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가지의 초점을 가지도록 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28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310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422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850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881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1827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314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9462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모든 업데이트를 시작했을 때 문제점은 인프라 시스템이 예측할 수 없는 상태에 빠질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즉 일주일 전에 업데이트를 적용한 후 잘 작동한 시스템이 일주일 후 새로운 업데이트를 진행했을 때 정상적으로 동작하지 않는 상태가 발생할 수 있기때문에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업데이트를 명시적으로 정의하라고 권고 하고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새로운 업데이트가 발표될 때마다 사용자는 자신의 시스템에 영향을 주는 게 있는지 확인하고 새로운 시스템을 안전하게 유지하기 위해 사용자 데이터를 수정해야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052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5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5786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보안 업데이트를 위해 일일이 인스턴스에 접속하여 업데이트 명령어를 작성하는 것은 매우 귀찮을 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다음은 서버의 목록을 얻고 모든 인스턴스에 업데이트를 자동화 하는 스크립트를 </a:t>
            </a:r>
            <a:r>
              <a:rPr kumimoji="1" lang="ko-KR" altLang="en-US"/>
              <a:t>보여주고 있습니다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23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19756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958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95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064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711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 이름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(ARN)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리소스를 고유하게 식별합니다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5129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64983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5802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011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EC2 </a:t>
            </a:r>
            <a:r>
              <a:rPr kumimoji="1" lang="ko-KR" altLang="en-US" dirty="0"/>
              <a:t>인스턴스에 대한 사용자 접근키를 복사하거나 소스코드에 보안 자격증명을 저장하면 안됩니다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물론 그것을 깃에 올리면 더더욱 안됩니다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392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084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176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1493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7802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746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217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341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142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0346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614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395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2018. 3. 5.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-account-id-or-alias.signin.aws.amazon.com/conso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3.amazonaws.com/awsinaction/chapter6/firewall2.json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s3.amazonaws.com/awsinaction/chapter6/firewall2.js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9E5F9-DD50-D746-9DA6-526036DBB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915" y="2327245"/>
            <a:ext cx="8352315" cy="31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3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9A5531-EF85-6F48-9D21-65DBB6BAA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478" y="2105595"/>
            <a:ext cx="8445190" cy="329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8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3485A-9C94-764D-AE9E-B57EF9B8A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03" y="2327245"/>
            <a:ext cx="7649737" cy="35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5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2153180" y="3783510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그렇다면 사용자는 어떤 보안책임을 가지고 있을까요</a:t>
            </a:r>
            <a:r>
              <a:rPr lang="en-US" altLang="ko-KR" b="1" dirty="0">
                <a:latin typeface="+mj-lt"/>
              </a:rPr>
              <a:t>?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266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204332" y="2958321"/>
            <a:ext cx="9664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j-lt"/>
              </a:rPr>
              <a:t>공격자가 데이터를 읽거나 조작하는 것을 방지하기 위해 네트워크 트래픽 암호화 하기</a:t>
            </a: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j-lt"/>
              </a:rPr>
              <a:t>드나드는 트래픽을 보안 그룹과 </a:t>
            </a:r>
            <a:r>
              <a:rPr lang="en-US" altLang="ko-KR" b="1" dirty="0">
                <a:latin typeface="+mj-lt"/>
              </a:rPr>
              <a:t>ACL</a:t>
            </a:r>
            <a:r>
              <a:rPr lang="ko-KR" altLang="en-US" b="1" dirty="0">
                <a:latin typeface="+mj-lt"/>
              </a:rPr>
              <a:t>로 제어하는 </a:t>
            </a:r>
            <a:r>
              <a:rPr lang="en-US" altLang="ko-KR" b="1" dirty="0">
                <a:latin typeface="+mj-lt"/>
              </a:rPr>
              <a:t>VPN</a:t>
            </a:r>
            <a:r>
              <a:rPr lang="ko-KR" altLang="en-US" b="1" dirty="0">
                <a:latin typeface="+mj-lt"/>
              </a:rPr>
              <a:t>의 방화벽 구성하기 </a:t>
            </a: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j-lt"/>
              </a:rPr>
              <a:t>가상 서버의 </a:t>
            </a:r>
            <a:r>
              <a:rPr lang="en-US" altLang="ko-KR" b="1" dirty="0">
                <a:latin typeface="+mj-lt"/>
              </a:rPr>
              <a:t>OS</a:t>
            </a:r>
            <a:r>
              <a:rPr lang="ko-KR" altLang="en-US" b="1" dirty="0">
                <a:latin typeface="+mj-lt"/>
              </a:rPr>
              <a:t>와 추가 소프트웨어에 대한 소프트웨어 패치 관리하기 </a:t>
            </a: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j-lt"/>
              </a:rPr>
              <a:t>IAM</a:t>
            </a:r>
            <a:r>
              <a:rPr lang="ko-KR" altLang="en-US" b="1" dirty="0">
                <a:latin typeface="+mj-lt"/>
              </a:rPr>
              <a:t>을 활용하여 </a:t>
            </a:r>
            <a:r>
              <a:rPr lang="en-US" altLang="ko-KR" b="1" dirty="0">
                <a:latin typeface="+mj-lt"/>
              </a:rPr>
              <a:t>S3,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EC2</a:t>
            </a:r>
            <a:r>
              <a:rPr lang="ko-KR" altLang="en-US" b="1" dirty="0">
                <a:latin typeface="+mj-lt"/>
              </a:rPr>
              <a:t>와 같은 </a:t>
            </a:r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 자원으로의 접근을 제한하는 접근 관리 구현하기</a:t>
            </a: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888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270690" y="5322379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SSH</a:t>
            </a:r>
            <a:r>
              <a:rPr lang="ko-KR" altLang="en-US" b="1" dirty="0">
                <a:latin typeface="+mj-lt"/>
              </a:rPr>
              <a:t>로 </a:t>
            </a:r>
            <a:r>
              <a:rPr lang="en-US" altLang="ko-KR" b="1" dirty="0">
                <a:latin typeface="+mj-lt"/>
              </a:rPr>
              <a:t>AWS </a:t>
            </a:r>
            <a:r>
              <a:rPr lang="ko-KR" altLang="en-US" b="1" dirty="0">
                <a:latin typeface="+mj-lt"/>
              </a:rPr>
              <a:t>리눅스 인스턴스에 접근하면 위와 같은 메시지를 확인할 수 있습니다</a:t>
            </a:r>
            <a:r>
              <a:rPr lang="en-US" altLang="ko-KR" b="1" dirty="0"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A7BA4-A798-AD41-B76C-C75FE0F54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3" y="2340536"/>
            <a:ext cx="10495621" cy="24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270690" y="5322379"/>
            <a:ext cx="966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yum --security check-update </a:t>
            </a: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ko-KR" altLang="en-US" b="1" dirty="0">
                <a:latin typeface="+mj-lt"/>
              </a:rPr>
              <a:t>명령어를 통해 어떤 패키지가 보안 업데이트를 필요로 하는지 파악할 수 있습니다</a:t>
            </a:r>
            <a:r>
              <a:rPr lang="en-US" altLang="ko-KR" b="1" dirty="0">
                <a:latin typeface="+mj-lt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C75304-1ADE-BB4D-B888-068D33268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10" y="1967060"/>
            <a:ext cx="9255048" cy="29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322729" y="2906282"/>
            <a:ext cx="9664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보안 업데이트를 설치하는 상황은 다음 두 가지 중 하나일 것입니다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1.</a:t>
            </a:r>
            <a:r>
              <a:rPr lang="ko-KR" altLang="en-US" b="1" dirty="0">
                <a:latin typeface="+mj-lt"/>
              </a:rPr>
              <a:t> 서버가 처음으로 시작할 때 다수의 최신 보안 업데이트를 순서대로 설치</a:t>
            </a:r>
            <a:endParaRPr lang="en-US" altLang="ko-KR" b="1" dirty="0">
              <a:latin typeface="+mj-lt"/>
            </a:endParaRPr>
          </a:p>
          <a:p>
            <a:pPr algn="ctr"/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2.</a:t>
            </a:r>
            <a:r>
              <a:rPr lang="ko-KR" altLang="en-US" b="1" dirty="0">
                <a:latin typeface="+mj-lt"/>
              </a:rPr>
              <a:t> 서버 실행 중에 새로운 보안 업데이트가 나와서 실행 중에 업데이트 설치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882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3551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374768" y="3456408"/>
            <a:ext cx="96640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서버 시작 시 보안업데이트 설치하기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 템플릿을 사용하여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인스턴스를 작성했다면 방법은 다음과 같습니다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695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460141" y="5158828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서버 시작 시 모든 업데이트 설치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2F7270-FACF-4846-90D0-70EDB8FCB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2" y="1957542"/>
            <a:ext cx="8917348" cy="275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4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4258796" y="4545735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시스템 보안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IAM, </a:t>
            </a:r>
            <a:r>
              <a:rPr kumimoji="1" lang="ko-KR" altLang="en-US" dirty="0"/>
              <a:t>보안 그룹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VPC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0" y="1778644"/>
            <a:ext cx="4624757" cy="24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460141" y="5158828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서버 시작 시 보안 업데이트 설치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B67167-973A-0E43-85C2-C8965068C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4" y="2056137"/>
            <a:ext cx="9415501" cy="293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47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460141" y="5158828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명시적 보안 업데이트 적용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7FA40-37D0-BB4D-AD81-892EA2990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46" y="2238589"/>
            <a:ext cx="8582877" cy="269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0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397071" y="3701735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실행 중인 서버에 보안업데이트 설치하기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36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544395" y="5389286"/>
            <a:ext cx="966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스크립트를 활용하여 업데이트를 자동화 시킬 수 있습니다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954FE-94B2-F64F-AC03-D8975C8AD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71" y="2470772"/>
            <a:ext cx="9844138" cy="241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0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90" y="5260428"/>
            <a:ext cx="96640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 계정의 루트 사용자 보안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를 실제 운영 시스템으로 사용하는 경우 다단계 인증을 진행하는 것이 좋습니다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MFA</a:t>
            </a:r>
            <a:r>
              <a:rPr lang="ko-KR" altLang="en-US" sz="1200" b="1" dirty="0">
                <a:latin typeface="+mj-lt"/>
              </a:rPr>
              <a:t>를 사용하여 비밀번호와 임시토큰이 필요하도록 설정할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공격자는 비밀번호 뿐만아니라 </a:t>
            </a:r>
            <a:r>
              <a:rPr lang="en-US" altLang="ko-KR" sz="1200" b="1" dirty="0">
                <a:latin typeface="+mj-lt"/>
              </a:rPr>
              <a:t>MFA</a:t>
            </a:r>
            <a:r>
              <a:rPr lang="ko-KR" altLang="en-US" sz="1200" b="1" dirty="0">
                <a:latin typeface="+mj-lt"/>
              </a:rPr>
              <a:t>장비도 필요하게 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F606C3-A31B-C642-A800-59EA5052B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96" y="1505259"/>
            <a:ext cx="7449079" cy="37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88" y="5848802"/>
            <a:ext cx="966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</a:rPr>
              <a:t>MAF</a:t>
            </a:r>
            <a:r>
              <a:rPr lang="ko-KR" altLang="en-US" sz="1200" b="1" dirty="0">
                <a:latin typeface="+mj-lt"/>
              </a:rPr>
              <a:t> 장비를 따로 구입하여 사용할 수 있으며 사용자 스마트폰에 어플리케이션을 설치하여 사용할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단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반드시 비밀정보와 </a:t>
            </a:r>
            <a:r>
              <a:rPr lang="en-US" altLang="ko-KR" sz="1200" b="1" dirty="0">
                <a:latin typeface="+mj-lt"/>
              </a:rPr>
              <a:t>MFA</a:t>
            </a:r>
            <a:r>
              <a:rPr lang="ko-KR" altLang="en-US" sz="1200" b="1" dirty="0">
                <a:latin typeface="+mj-lt"/>
              </a:rPr>
              <a:t>를 같은곳에서 관리하지 않도록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BBC2B6-1B58-EB4F-99F8-0F845E174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36" y="1392850"/>
            <a:ext cx="6410591" cy="42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41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4BF22FA-6183-DB45-A5AF-4F84D3E0F0FB}"/>
              </a:ext>
            </a:extLst>
          </p:cNvPr>
          <p:cNvSpPr txBox="1"/>
          <p:nvPr/>
        </p:nvSpPr>
        <p:spPr>
          <a:xfrm>
            <a:off x="1336238" y="3342419"/>
            <a:ext cx="9664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권한부여 정책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정책은 </a:t>
            </a:r>
            <a:r>
              <a:rPr lang="en-US" altLang="ko-KR" sz="1200" b="1" dirty="0">
                <a:latin typeface="+mj-lt"/>
              </a:rPr>
              <a:t>JSON</a:t>
            </a:r>
            <a:r>
              <a:rPr lang="ko-KR" altLang="en-US" sz="1200" b="1" dirty="0">
                <a:latin typeface="+mj-lt"/>
              </a:rPr>
              <a:t>으로 정의하고 적어도 하나 이상의 명세가 포함됩니다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각 명세에는 특정 작업을 허용할지 혹은 거부할지에 대한 내용이 들어있습니다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248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88" y="5848802"/>
            <a:ext cx="9664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lt"/>
              </a:rPr>
              <a:t>본 정책은 모든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인스턴스를 종료한다는 것 외의 작업은 허용한다는 뜻을 가지고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B5654B-26A2-7349-AFCA-46C8161E1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92" y="2220888"/>
            <a:ext cx="8922679" cy="29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64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88" y="5848802"/>
            <a:ext cx="966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lt"/>
              </a:rPr>
              <a:t>본 정책은 모든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인스턴스의 모든 작업을 거부한다는 뜻을 가지고 있습니다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r>
              <a:rPr lang="ko-KR" altLang="en-US" sz="1200" b="1" dirty="0">
                <a:latin typeface="+mj-lt"/>
              </a:rPr>
              <a:t>거부정책이 허용정책보다 우선순위가 높기 때문에 어떤 작업을 거부하면 다른 명세로 허용할 수 없습니다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DE3002-31E2-8B49-9915-392002E5D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00" y="1970953"/>
            <a:ext cx="9165063" cy="31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87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88" y="5848802"/>
            <a:ext cx="9664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lt"/>
              </a:rPr>
              <a:t>계정 </a:t>
            </a:r>
            <a:r>
              <a:rPr lang="en-US" altLang="ko-KR" sz="1200" b="1" dirty="0">
                <a:latin typeface="+mj-lt"/>
              </a:rPr>
              <a:t>ID</a:t>
            </a:r>
            <a:r>
              <a:rPr lang="ko-KR" altLang="en-US" sz="1200" b="1" dirty="0">
                <a:latin typeface="+mj-lt"/>
              </a:rPr>
              <a:t>를 알고 있다면 </a:t>
            </a:r>
            <a:r>
              <a:rPr lang="en-US" altLang="ko-KR" sz="1200" b="1" dirty="0">
                <a:latin typeface="+mj-lt"/>
              </a:rPr>
              <a:t>ARN</a:t>
            </a:r>
            <a:r>
              <a:rPr lang="ko-KR" altLang="en-US" sz="1200" b="1" dirty="0">
                <a:latin typeface="+mj-lt"/>
              </a:rPr>
              <a:t>을 사용하여 서비스의 특정 자원으로의 접근을 허용할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6143E-B049-0F45-A6C3-93CEC7F47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57" y="2195851"/>
            <a:ext cx="9607550" cy="29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21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1618224" y="2185168"/>
            <a:ext cx="861116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+mj-lt"/>
              </a:rPr>
              <a:t>소프트웨어 업데이트 설치하기</a:t>
            </a:r>
            <a:endParaRPr lang="en-US" altLang="ko-KR" sz="2800" b="1" dirty="0">
              <a:latin typeface="+mj-lt"/>
            </a:endParaRPr>
          </a:p>
          <a:p>
            <a:pPr algn="ctr"/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AWS </a:t>
            </a:r>
            <a:r>
              <a:rPr lang="ko-KR" altLang="en-US" sz="2800" b="1" dirty="0">
                <a:latin typeface="+mj-lt"/>
              </a:rPr>
              <a:t>계정에 접근 제한하기</a:t>
            </a:r>
            <a:endParaRPr lang="en-US" altLang="ko-KR" sz="2800" b="1" dirty="0">
              <a:latin typeface="+mj-lt"/>
            </a:endParaRPr>
          </a:p>
          <a:p>
            <a:pPr algn="ctr"/>
            <a:r>
              <a:rPr lang="ko-KR" altLang="en-US" sz="2800" b="1" dirty="0">
                <a:latin typeface="+mj-lt"/>
              </a:rPr>
              <a:t> </a:t>
            </a:r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EC2 </a:t>
            </a:r>
            <a:r>
              <a:rPr lang="ko-KR" altLang="en-US" sz="2800" b="1" dirty="0">
                <a:latin typeface="+mj-lt"/>
              </a:rPr>
              <a:t>인스턴스를 드나드는 네트워크 트래픽 제어</a:t>
            </a:r>
            <a:endParaRPr lang="en-US" altLang="ko-KR" sz="2800" b="1" dirty="0">
              <a:latin typeface="+mj-lt"/>
            </a:endParaRPr>
          </a:p>
          <a:p>
            <a:pPr algn="ctr"/>
            <a:endParaRPr lang="en-US" altLang="ko-KR" sz="28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+mj-lt"/>
              </a:rPr>
              <a:t>AWS</a:t>
            </a:r>
            <a:r>
              <a:rPr lang="ko-KR" altLang="en-US" sz="2800" b="1" dirty="0">
                <a:latin typeface="+mj-lt"/>
              </a:rPr>
              <a:t> 사설 네트워크 생성하기 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194988" y="5848802"/>
            <a:ext cx="9664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을 사용할 때는 정책을 생성하여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역할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사용자 또는 그룹에 권한을 적용합니다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위의 두가지 유형의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또는 사용자 기반 정책을 생성할 수 있습니다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95EB6C-8236-1D41-B944-E6E551448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158" y="1984916"/>
            <a:ext cx="7825747" cy="303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63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365971" y="5869094"/>
            <a:ext cx="96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j-lt"/>
              </a:rPr>
              <a:t>사용자는 관리 콘솔에 로그인하는 순간 루트 사용자를 사용하게 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항상 최소 권한을 사용하는 것이 좋으므로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관리 콘솔에서 루트가 아닌 새로운 사용자를 만들도록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위의 명령은 </a:t>
            </a:r>
            <a:r>
              <a:rPr lang="en-US" altLang="ko-KR" sz="1200" b="1" dirty="0">
                <a:latin typeface="+mj-lt"/>
              </a:rPr>
              <a:t>CLI</a:t>
            </a:r>
            <a:r>
              <a:rPr lang="ko-KR" altLang="en-US" sz="1200" b="1" dirty="0">
                <a:latin typeface="+mj-lt"/>
              </a:rPr>
              <a:t>를 통해 그룹과 사용자를 만드는 방법입니다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59028-0142-964A-9B2A-724BF410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706" y="1214399"/>
            <a:ext cx="5838621" cy="44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14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261893" y="3348919"/>
            <a:ext cx="9664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j-lt"/>
                <a:hlinkClick r:id="rId4"/>
              </a:rPr>
              <a:t>https://AWS-account-ID-or-alias.signin.aws.amazon.com/console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  <a:p>
            <a:pPr algn="ctr"/>
            <a:r>
              <a:rPr lang="en-US" altLang="ko-KR" sz="1200" b="1" dirty="0" err="1">
                <a:latin typeface="+mj-lt"/>
              </a:rPr>
              <a:t>aws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en-US" altLang="ko-KR" sz="1200" b="1" dirty="0" err="1">
                <a:latin typeface="+mj-lt"/>
              </a:rPr>
              <a:t>iam</a:t>
            </a:r>
            <a:r>
              <a:rPr lang="en-US" altLang="ko-KR" sz="1200" b="1" dirty="0">
                <a:latin typeface="+mj-lt"/>
              </a:rPr>
              <a:t> get-user </a:t>
            </a:r>
          </a:p>
          <a:p>
            <a:pPr algn="ctr"/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위의 명령어를 통해 나온 </a:t>
            </a:r>
            <a:r>
              <a:rPr lang="en-US" altLang="ko-KR" sz="1200" b="1" dirty="0">
                <a:latin typeface="+mj-lt"/>
              </a:rPr>
              <a:t>12</a:t>
            </a:r>
            <a:r>
              <a:rPr lang="ko-KR" altLang="en-US" sz="1200" b="1" dirty="0">
                <a:latin typeface="+mj-lt"/>
              </a:rPr>
              <a:t>자리 숫자를 주소에 입력하여 접속합니다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r>
              <a:rPr lang="ko-KR" altLang="en-US" sz="1200" b="1" dirty="0">
                <a:latin typeface="+mj-lt"/>
              </a:rPr>
              <a:t>지금부터는 루트접속을 피하고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을 통해 생성한 계정으로 접속하도록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0310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4BF22FA-6183-DB45-A5AF-4F84D3E0F0FB}"/>
              </a:ext>
            </a:extLst>
          </p:cNvPr>
          <p:cNvSpPr txBox="1"/>
          <p:nvPr/>
        </p:nvSpPr>
        <p:spPr>
          <a:xfrm>
            <a:off x="1336238" y="3342419"/>
            <a:ext cx="96640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네트워크 트래픽 제어하기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에서 최소 권한만 허용하듯이 꼭 열어야 하는 포트만 열어야 합니다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r>
              <a:rPr lang="ko-KR" altLang="en-US" sz="1200" b="1" dirty="0">
                <a:latin typeface="+mj-lt"/>
              </a:rPr>
              <a:t>방화벽이 엄격하다면 수많은 잠재적 보안 구멍을 차단할 수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  <a:p>
            <a:pPr algn="ctr"/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방화벽에 대한 책임을 지고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사용자는 규칙에 대한 책임이 있습니다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7527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01C6E1C-274A-064A-8920-38B761871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107" y="1606096"/>
            <a:ext cx="6793774" cy="46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0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4BF22FA-6183-DB45-A5AF-4F84D3E0F0FB}"/>
              </a:ext>
            </a:extLst>
          </p:cNvPr>
          <p:cNvSpPr txBox="1"/>
          <p:nvPr/>
        </p:nvSpPr>
        <p:spPr>
          <a:xfrm>
            <a:off x="1284199" y="2673346"/>
            <a:ext cx="96640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보안 그룹은 일련의 규칙을 따르며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 규칙은 다음에 기초하여 트래픽을 허용할 수 있습니다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algn="ctr"/>
            <a:endParaRPr lang="en-US" altLang="ko-KR" sz="14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방향 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인바운드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아웃바운드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>
                <a:latin typeface="+mj-lt"/>
              </a:rPr>
              <a:t> 프로토콜 </a:t>
            </a:r>
            <a:r>
              <a:rPr lang="en-US" altLang="ko-KR" sz="1200" b="1" dirty="0">
                <a:latin typeface="+mj-lt"/>
              </a:rPr>
              <a:t>(TCP, UDP, ICMP ... )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출발지</a:t>
            </a:r>
            <a:r>
              <a:rPr lang="en-US" altLang="ko-KR" sz="1200" b="1" dirty="0">
                <a:latin typeface="+mj-lt"/>
              </a:rPr>
              <a:t>/</a:t>
            </a:r>
            <a:r>
              <a:rPr lang="ko-KR" altLang="en-US" sz="1200" b="1" dirty="0">
                <a:latin typeface="+mj-lt"/>
              </a:rPr>
              <a:t>목적지 </a:t>
            </a: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>
                <a:latin typeface="+mj-lt"/>
              </a:rPr>
              <a:t> 주소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포트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출발지</a:t>
            </a:r>
            <a:r>
              <a:rPr lang="en-US" altLang="ko-KR" sz="1200" b="1" dirty="0">
                <a:latin typeface="+mj-lt"/>
              </a:rPr>
              <a:t>/</a:t>
            </a:r>
            <a:r>
              <a:rPr lang="ko-KR" altLang="en-US" sz="1200" b="1" dirty="0">
                <a:latin typeface="+mj-lt"/>
              </a:rPr>
              <a:t>목적지 보안그룹 </a:t>
            </a:r>
            <a:r>
              <a:rPr lang="en-US" altLang="ko-KR" sz="1200" b="1" dirty="0">
                <a:latin typeface="+mj-lt"/>
              </a:rPr>
              <a:t>(AWS</a:t>
            </a:r>
            <a:r>
              <a:rPr lang="ko-KR" altLang="en-US" sz="1200" b="1" dirty="0">
                <a:latin typeface="+mj-lt"/>
              </a:rPr>
              <a:t>에서만 작용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736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F059A8-F605-D648-8D98-3F89E9CF4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0" y="1885175"/>
            <a:ext cx="7679009" cy="336857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365971" y="5869094"/>
            <a:ext cx="96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hlinkClick r:id="rId5"/>
              </a:rPr>
              <a:t>https://s3.amazonaws.com/awsinaction/chapter6/firewall2.json</a:t>
            </a:r>
            <a:endParaRPr kumimoji="1" lang="en-US" altLang="ko-KR" sz="1200" b="1" dirty="0"/>
          </a:p>
          <a:p>
            <a:pPr algn="ctr"/>
            <a:endParaRPr kumimoji="1" lang="en-US" altLang="ko-KR" sz="1200" b="1" dirty="0"/>
          </a:p>
          <a:p>
            <a:pPr algn="ctr"/>
            <a:r>
              <a:rPr kumimoji="1" lang="ko-KR" altLang="en-US" sz="1200" b="1" dirty="0"/>
              <a:t>위의 템플릿을 활용하여 </a:t>
            </a:r>
            <a:r>
              <a:rPr kumimoji="1" lang="en-US" altLang="ko-KR" sz="1200" b="1" dirty="0" err="1"/>
              <a:t>CloudFormation</a:t>
            </a:r>
            <a:r>
              <a:rPr kumimoji="1" lang="ko-KR" altLang="en-US" sz="1200" b="1" dirty="0"/>
              <a:t>을 생성하여 </a:t>
            </a:r>
            <a:r>
              <a:rPr kumimoji="1" lang="en-US" altLang="ko-KR" sz="1200" b="1" dirty="0"/>
              <a:t>ICMP</a:t>
            </a:r>
            <a:r>
              <a:rPr kumimoji="1" lang="ko-KR" altLang="en-US" sz="1200" b="1" dirty="0"/>
              <a:t> 프로토콜이 허용되었는지 확인합니다</a:t>
            </a:r>
            <a:r>
              <a:rPr kumimoji="1" lang="en-US" altLang="ko-KR" sz="1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257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365971" y="5869094"/>
            <a:ext cx="96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dirty="0">
                <a:hlinkClick r:id="rId4"/>
              </a:rPr>
              <a:t>https://s3.amazonaws.com/awsinaction/chapter6/firewall4.json</a:t>
            </a:r>
            <a:endParaRPr kumimoji="1" lang="en-US" altLang="ko-KR" sz="1200" b="1" dirty="0"/>
          </a:p>
          <a:p>
            <a:pPr algn="ctr"/>
            <a:endParaRPr kumimoji="1" lang="en-US" altLang="ko-KR" sz="1200" b="1" dirty="0"/>
          </a:p>
          <a:p>
            <a:pPr algn="ctr"/>
            <a:r>
              <a:rPr kumimoji="1" lang="ko-KR" altLang="en-US" sz="1200" b="1" dirty="0"/>
              <a:t>위의 템플릿을 활용하여 특정 </a:t>
            </a:r>
            <a:r>
              <a:rPr kumimoji="1" lang="en-US" altLang="ko-KR" sz="1200" b="1" dirty="0"/>
              <a:t>SSH </a:t>
            </a:r>
            <a:r>
              <a:rPr kumimoji="1" lang="ko-KR" altLang="en-US" sz="1200" b="1" dirty="0"/>
              <a:t>포트를 열고</a:t>
            </a:r>
            <a:r>
              <a:rPr kumimoji="1" lang="en-US" altLang="ko-KR" sz="1200" b="1" dirty="0"/>
              <a:t>,</a:t>
            </a:r>
            <a:r>
              <a:rPr kumimoji="1" lang="ko-KR" altLang="en-US" sz="1200" b="1" dirty="0"/>
              <a:t> 특정 </a:t>
            </a:r>
            <a:r>
              <a:rPr kumimoji="1" lang="en-US" altLang="ko-KR" sz="1200" b="1" dirty="0"/>
              <a:t>IP</a:t>
            </a:r>
            <a:r>
              <a:rPr kumimoji="1" lang="ko-KR" altLang="en-US" sz="1200" b="1" dirty="0"/>
              <a:t>에서만 접속할 수 있는 규칙을 생성합니다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</a:t>
            </a:r>
            <a:endParaRPr kumimoji="1"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866DF2-B55C-5A4E-89A7-B51D2AB15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5" y="2506391"/>
            <a:ext cx="4625600" cy="1902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6BAD29-D176-8643-9653-4C6D3137D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3" y="1984636"/>
            <a:ext cx="4891995" cy="294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61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C10EE9A4-FD09-8F48-8F04-ADE7340AD2F5}"/>
              </a:ext>
            </a:extLst>
          </p:cNvPr>
          <p:cNvSpPr txBox="1"/>
          <p:nvPr/>
        </p:nvSpPr>
        <p:spPr>
          <a:xfrm>
            <a:off x="1618224" y="2185168"/>
            <a:ext cx="861116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이 장을 제대로 이해하려면 다음 개념에 충분히 익숙해야 합니다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서브넷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방화벽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라우팅 테이블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포트 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j-lt"/>
              </a:rPr>
              <a:t>ACL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게이트웨이 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j-lt"/>
              </a:rPr>
              <a:t>IP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4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B0CA02-74AF-3F49-B4A6-D69CFE227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571" y="2677920"/>
            <a:ext cx="7501054" cy="2065012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8DF424B7-B19E-8348-B028-B0817DA6238A}"/>
              </a:ext>
            </a:extLst>
          </p:cNvPr>
          <p:cNvSpPr txBox="1"/>
          <p:nvPr/>
        </p:nvSpPr>
        <p:spPr>
          <a:xfrm>
            <a:off x="1920517" y="5062183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그럼 보안의 책임은 누구에게 있을까요</a:t>
            </a:r>
            <a:r>
              <a:rPr lang="en-US" altLang="ko-KR" b="1" dirty="0">
                <a:latin typeface="+mj-lt"/>
              </a:rPr>
              <a:t>?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13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E663E-B918-5C4C-85A1-0D69CB843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67" y="2185997"/>
            <a:ext cx="9099395" cy="37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0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F7D7A9-F0FB-5A42-8617-D70C848F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43" y="2327245"/>
            <a:ext cx="8155259" cy="362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7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D1B33F-B464-D84F-BD9E-351EDA86D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70" y="2490932"/>
            <a:ext cx="8274205" cy="327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8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9D1AA81-61AB-9040-A11C-0AA1DF67D3A9}"/>
              </a:ext>
            </a:extLst>
          </p:cNvPr>
          <p:cNvSpPr txBox="1"/>
          <p:nvPr/>
        </p:nvSpPr>
        <p:spPr>
          <a:xfrm>
            <a:off x="1697492" y="126333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AWS</a:t>
            </a:r>
            <a:r>
              <a:rPr lang="ko-KR" altLang="en-US" b="1" dirty="0">
                <a:latin typeface="+mj-lt"/>
              </a:rPr>
              <a:t>는 다음과 같은 보안 책임을 가집니다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CE38C2-07C4-E94A-838B-E1035F1C1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209" y="2105595"/>
            <a:ext cx="8779727" cy="35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57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10471</TotalTime>
  <Words>884</Words>
  <Application>Microsoft Macintosh PowerPoint</Application>
  <PresentationFormat>와이드스크린</PresentationFormat>
  <Paragraphs>162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420</cp:revision>
  <cp:lastPrinted>2018-01-29T14:40:41Z</cp:lastPrinted>
  <dcterms:created xsi:type="dcterms:W3CDTF">2017-10-09T06:24:25Z</dcterms:created>
  <dcterms:modified xsi:type="dcterms:W3CDTF">2018-03-05T04:48:54Z</dcterms:modified>
</cp:coreProperties>
</file>